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3971" autoAdjust="0"/>
    <p:restoredTop sz="94660"/>
  </p:normalViewPr>
  <p:slideViewPr>
    <p:cSldViewPr snapToGrid="0">
      <p:cViewPr varScale="1">
        <p:scale>
          <a:sx n="96" d="100"/>
          <a:sy n="96" d="100"/>
        </p:scale>
        <p:origin x="-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D9B3-E406-5940-95C3-E1D4A203D166}" type="datetimeFigureOut">
              <a:rPr lang="en-US" smtClean="0"/>
              <a:t>11/11/10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F5A0-41A7-784D-882F-A743E4BEF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D9B3-E406-5940-95C3-E1D4A203D166}" type="datetimeFigureOut">
              <a:rPr lang="en-US" smtClean="0"/>
              <a:t>11/11/10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F5A0-41A7-784D-882F-A743E4BEF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D9B3-E406-5940-95C3-E1D4A203D166}" type="datetimeFigureOut">
              <a:rPr lang="en-US" smtClean="0"/>
              <a:t>11/11/10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F5A0-41A7-784D-882F-A743E4BEF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D9B3-E406-5940-95C3-E1D4A203D166}" type="datetimeFigureOut">
              <a:rPr lang="en-US" smtClean="0"/>
              <a:t>11/11/10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F5A0-41A7-784D-882F-A743E4BEF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D9B3-E406-5940-95C3-E1D4A203D166}" type="datetimeFigureOut">
              <a:rPr lang="en-US" smtClean="0"/>
              <a:t>11/11/10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F5A0-41A7-784D-882F-A743E4BEF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D9B3-E406-5940-95C3-E1D4A203D166}" type="datetimeFigureOut">
              <a:rPr lang="en-US" smtClean="0"/>
              <a:t>11/11/10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F5A0-41A7-784D-882F-A743E4BEF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D9B3-E406-5940-95C3-E1D4A203D166}" type="datetimeFigureOut">
              <a:rPr lang="en-US" smtClean="0"/>
              <a:t>11/11/10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F5A0-41A7-784D-882F-A743E4BEF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D9B3-E406-5940-95C3-E1D4A203D166}" type="datetimeFigureOut">
              <a:rPr lang="en-US" smtClean="0"/>
              <a:t>11/11/10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F5A0-41A7-784D-882F-A743E4BEF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D9B3-E406-5940-95C3-E1D4A203D166}" type="datetimeFigureOut">
              <a:rPr lang="en-US" smtClean="0"/>
              <a:t>11/11/10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F5A0-41A7-784D-882F-A743E4BEF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D9B3-E406-5940-95C3-E1D4A203D166}" type="datetimeFigureOut">
              <a:rPr lang="en-US" smtClean="0"/>
              <a:t>11/11/10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F5A0-41A7-784D-882F-A743E4BEF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D9B3-E406-5940-95C3-E1D4A203D166}" type="datetimeFigureOut">
              <a:rPr lang="en-US" smtClean="0"/>
              <a:t>11/11/10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F5A0-41A7-784D-882F-A743E4BEF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0D9B3-E406-5940-95C3-E1D4A203D166}" type="datetimeFigureOut">
              <a:rPr lang="en-US" smtClean="0"/>
              <a:t>11/11/10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3F5A0-41A7-784D-882F-A743E4BEFC8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/>
          <p:cNvCxnSpPr/>
          <p:nvPr/>
        </p:nvCxnSpPr>
        <p:spPr>
          <a:xfrm>
            <a:off x="472835" y="4207077"/>
            <a:ext cx="1800000" cy="1588"/>
          </a:xfrm>
          <a:prstGeom prst="straightConnector1">
            <a:avLst/>
          </a:prstGeom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46385" y="6379356"/>
            <a:ext cx="1084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00m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209855" y="4922782"/>
            <a:ext cx="1800000" cy="180000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16200000">
            <a:off x="8314687" y="5716505"/>
            <a:ext cx="1084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00m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540561" y="5095322"/>
            <a:ext cx="1084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SCALE: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2486605" y="3476289"/>
            <a:ext cx="1440000" cy="1440000"/>
            <a:chOff x="3016032" y="3581275"/>
            <a:chExt cx="1440000" cy="1440000"/>
          </a:xfrm>
        </p:grpSpPr>
        <p:sp>
          <p:nvSpPr>
            <p:cNvPr id="13" name="Oval 12"/>
            <p:cNvSpPr/>
            <p:nvPr/>
          </p:nvSpPr>
          <p:spPr>
            <a:xfrm>
              <a:off x="3016032" y="3581275"/>
              <a:ext cx="1440000" cy="1440000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624531" y="4202051"/>
              <a:ext cx="218538" cy="198447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016032" y="4238308"/>
              <a:ext cx="1440000" cy="122758"/>
            </a:xfrm>
            <a:prstGeom prst="rect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Block Arc 15"/>
          <p:cNvSpPr/>
          <p:nvPr/>
        </p:nvSpPr>
        <p:spPr>
          <a:xfrm>
            <a:off x="-577003" y="422051"/>
            <a:ext cx="7560000" cy="7560000"/>
          </a:xfrm>
          <a:prstGeom prst="blockArc">
            <a:avLst>
              <a:gd name="adj1" fmla="val 14304333"/>
              <a:gd name="adj2" fmla="val 16501963"/>
              <a:gd name="adj3" fmla="val 5657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16200000" flipH="1">
            <a:off x="774690" y="1779496"/>
            <a:ext cx="3144697" cy="16848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1464438" y="2347583"/>
            <a:ext cx="3592935" cy="1158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675570" y="2963247"/>
            <a:ext cx="608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30°</a:t>
            </a:r>
            <a:endParaRPr lang="en-US" dirty="0"/>
          </a:p>
        </p:txBody>
      </p:sp>
      <p:sp>
        <p:nvSpPr>
          <p:cNvPr id="38" name="Block Arc 37"/>
          <p:cNvSpPr/>
          <p:nvPr/>
        </p:nvSpPr>
        <p:spPr>
          <a:xfrm>
            <a:off x="1216618" y="2238321"/>
            <a:ext cx="3960000" cy="3960000"/>
          </a:xfrm>
          <a:prstGeom prst="blockArc">
            <a:avLst>
              <a:gd name="adj1" fmla="val 5402802"/>
              <a:gd name="adj2" fmla="val 8428810"/>
              <a:gd name="adj3" fmla="val 11499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1895581" y="4195792"/>
            <a:ext cx="1308001" cy="12742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2229063" y="5032813"/>
            <a:ext cx="1784342" cy="1491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551355" y="4788100"/>
            <a:ext cx="608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  <a:r>
              <a:rPr lang="en-US" dirty="0" smtClean="0"/>
              <a:t>0°</a:t>
            </a:r>
            <a:endParaRPr lang="en-US" dirty="0"/>
          </a:p>
        </p:txBody>
      </p:sp>
      <p:sp>
        <p:nvSpPr>
          <p:cNvPr id="44" name="Arc 43"/>
          <p:cNvSpPr/>
          <p:nvPr/>
        </p:nvSpPr>
        <p:spPr>
          <a:xfrm>
            <a:off x="-404513" y="611186"/>
            <a:ext cx="7200000" cy="7200000"/>
          </a:xfrm>
          <a:prstGeom prst="arc">
            <a:avLst>
              <a:gd name="adj1" fmla="val 14334611"/>
              <a:gd name="adj2" fmla="val 1650926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c 44"/>
          <p:cNvSpPr/>
          <p:nvPr/>
        </p:nvSpPr>
        <p:spPr>
          <a:xfrm>
            <a:off x="1406605" y="2396289"/>
            <a:ext cx="3600000" cy="3600000"/>
          </a:xfrm>
          <a:prstGeom prst="arc">
            <a:avLst>
              <a:gd name="adj1" fmla="val 5406100"/>
              <a:gd name="adj2" fmla="val 840117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 rot="5400000">
            <a:off x="3384094" y="481714"/>
            <a:ext cx="729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30m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 rot="5400000">
            <a:off x="3033556" y="5827521"/>
            <a:ext cx="729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30m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3764822" y="4427178"/>
            <a:ext cx="1643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80m diameter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 rot="5400000">
            <a:off x="3096423" y="1929323"/>
            <a:ext cx="729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200m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 rot="5400000">
            <a:off x="2896768" y="5074534"/>
            <a:ext cx="729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00m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4383012" y="436584"/>
            <a:ext cx="476098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Timeline:</a:t>
            </a:r>
          </a:p>
          <a:p>
            <a:r>
              <a:rPr lang="en-US" dirty="0" smtClean="0"/>
              <a:t>2020: 10 instruments</a:t>
            </a:r>
          </a:p>
          <a:p>
            <a:r>
              <a:rPr lang="en-US" dirty="0" smtClean="0"/>
              <a:t>2025: 20 instruments</a:t>
            </a:r>
          </a:p>
          <a:p>
            <a:endParaRPr lang="en-US" dirty="0" smtClean="0"/>
          </a:p>
          <a:p>
            <a:r>
              <a:rPr lang="en-US" dirty="0" smtClean="0"/>
              <a:t>Hypothetical suite of 22 instruments:</a:t>
            </a:r>
          </a:p>
          <a:p>
            <a:pPr marL="92075" indent="-92075">
              <a:buFont typeface="Arial"/>
              <a:buChar char="•"/>
            </a:pPr>
            <a:r>
              <a:rPr lang="en-US" dirty="0" smtClean="0"/>
              <a:t>8 instruments with L&lt;40m in central hall</a:t>
            </a:r>
          </a:p>
          <a:p>
            <a:pPr marL="92075" indent="-92075">
              <a:buFont typeface="Arial"/>
              <a:buChar char="•"/>
            </a:pPr>
            <a:r>
              <a:rPr lang="en-US" dirty="0" smtClean="0"/>
              <a:t>8 instruments  with L=70-140m in “100m hall”</a:t>
            </a:r>
          </a:p>
          <a:p>
            <a:pPr marL="92075" indent="-92075">
              <a:buFont typeface="Arial"/>
              <a:buChar char="•"/>
            </a:pPr>
            <a:r>
              <a:rPr lang="en-US" dirty="0" smtClean="0"/>
              <a:t>6 instruments with L=180-200m in “200m hall”</a:t>
            </a:r>
          </a:p>
          <a:p>
            <a:pPr marL="92075" indent="-92075">
              <a:buFont typeface="Arial"/>
              <a:buChar char="•"/>
            </a:pPr>
            <a:r>
              <a:rPr lang="en-US" dirty="0" smtClean="0"/>
              <a:t>½ the instruments point at the moderator placed about 20cm above the target centre</a:t>
            </a:r>
          </a:p>
          <a:p>
            <a:pPr marL="92075" indent="-92075">
              <a:buFont typeface="Arial"/>
              <a:buChar char="•"/>
            </a:pPr>
            <a:r>
              <a:rPr lang="en-US" dirty="0" smtClean="0"/>
              <a:t>½ the instruments point at the moderator placed about 20cm below the target centre</a:t>
            </a:r>
          </a:p>
          <a:p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557257" y="3851939"/>
            <a:ext cx="1643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proton beam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>
            <a:off x="472835" y="4207077"/>
            <a:ext cx="1800000" cy="1588"/>
          </a:xfrm>
          <a:prstGeom prst="straightConnector1">
            <a:avLst/>
          </a:prstGeom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646385" y="6379356"/>
            <a:ext cx="1084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00m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09855" y="4922782"/>
            <a:ext cx="1800000" cy="180000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16200000">
            <a:off x="8314687" y="5716505"/>
            <a:ext cx="1084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00m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540561" y="5095322"/>
            <a:ext cx="1084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SCALE: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486605" y="3476289"/>
            <a:ext cx="1440000" cy="1440000"/>
            <a:chOff x="3016032" y="3581275"/>
            <a:chExt cx="1440000" cy="1440000"/>
          </a:xfrm>
        </p:grpSpPr>
        <p:sp>
          <p:nvSpPr>
            <p:cNvPr id="10" name="Oval 9"/>
            <p:cNvSpPr/>
            <p:nvPr/>
          </p:nvSpPr>
          <p:spPr>
            <a:xfrm>
              <a:off x="3016032" y="3581275"/>
              <a:ext cx="1440000" cy="1440000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624531" y="4202051"/>
              <a:ext cx="218538" cy="198447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16032" y="4238308"/>
              <a:ext cx="1440000" cy="122758"/>
            </a:xfrm>
            <a:prstGeom prst="rect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Block Arc 12"/>
          <p:cNvSpPr/>
          <p:nvPr/>
        </p:nvSpPr>
        <p:spPr>
          <a:xfrm>
            <a:off x="-577003" y="422051"/>
            <a:ext cx="7560000" cy="7560000"/>
          </a:xfrm>
          <a:prstGeom prst="blockArc">
            <a:avLst>
              <a:gd name="adj1" fmla="val 13360802"/>
              <a:gd name="adj2" fmla="val 17234358"/>
              <a:gd name="adj3" fmla="val 5582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6200000" flipH="1">
            <a:off x="662017" y="1666821"/>
            <a:ext cx="2512209" cy="25427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331636" y="3029396"/>
            <a:ext cx="608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  <a:r>
              <a:rPr lang="en-US" dirty="0" smtClean="0"/>
              <a:t>0°</a:t>
            </a:r>
            <a:endParaRPr lang="en-US" dirty="0"/>
          </a:p>
        </p:txBody>
      </p:sp>
      <p:sp>
        <p:nvSpPr>
          <p:cNvPr id="17" name="Block Arc 16"/>
          <p:cNvSpPr/>
          <p:nvPr/>
        </p:nvSpPr>
        <p:spPr>
          <a:xfrm>
            <a:off x="1216618" y="2238321"/>
            <a:ext cx="3960000" cy="3960000"/>
          </a:xfrm>
          <a:prstGeom prst="blockArc">
            <a:avLst>
              <a:gd name="adj1" fmla="val 2788349"/>
              <a:gd name="adj2" fmla="val 8428810"/>
              <a:gd name="adj3" fmla="val 11499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1895581" y="4195792"/>
            <a:ext cx="1308001" cy="12742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3056970" y="4354010"/>
            <a:ext cx="1420703" cy="114307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551355" y="4788100"/>
            <a:ext cx="608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80°</a:t>
            </a:r>
            <a:endParaRPr lang="en-US" dirty="0"/>
          </a:p>
        </p:txBody>
      </p:sp>
      <p:sp>
        <p:nvSpPr>
          <p:cNvPr id="21" name="Arc 20"/>
          <p:cNvSpPr/>
          <p:nvPr/>
        </p:nvSpPr>
        <p:spPr>
          <a:xfrm>
            <a:off x="-404513" y="611186"/>
            <a:ext cx="7200000" cy="7200000"/>
          </a:xfrm>
          <a:prstGeom prst="arc">
            <a:avLst>
              <a:gd name="adj1" fmla="val 13405888"/>
              <a:gd name="adj2" fmla="val 1721478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c 21"/>
          <p:cNvSpPr/>
          <p:nvPr/>
        </p:nvSpPr>
        <p:spPr>
          <a:xfrm>
            <a:off x="1406605" y="2396289"/>
            <a:ext cx="3600000" cy="3600000"/>
          </a:xfrm>
          <a:prstGeom prst="arc">
            <a:avLst>
              <a:gd name="adj1" fmla="val 2865846"/>
              <a:gd name="adj2" fmla="val 840117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 rot="2647437">
            <a:off x="1257701" y="2233609"/>
            <a:ext cx="729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200m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 rot="3074863">
            <a:off x="3650776" y="4809939"/>
            <a:ext cx="729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00m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57257" y="3851939"/>
            <a:ext cx="1643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proton beam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383012" y="436584"/>
            <a:ext cx="47609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Timeline:</a:t>
            </a:r>
          </a:p>
          <a:p>
            <a:r>
              <a:rPr lang="en-US" dirty="0" smtClean="0"/>
              <a:t>2030-40: Upgrade to 40 instruments</a:t>
            </a:r>
          </a:p>
          <a:p>
            <a:endParaRPr lang="en-US" dirty="0" smtClean="0"/>
          </a:p>
          <a:p>
            <a:r>
              <a:rPr lang="en-US" dirty="0" smtClean="0"/>
              <a:t>Assume they will also be grouped at similar distances from the target station:</a:t>
            </a:r>
          </a:p>
          <a:p>
            <a:pPr marL="92075" indent="-92075">
              <a:buFont typeface="Arial"/>
              <a:buChar char="•"/>
            </a:pPr>
            <a:r>
              <a:rPr lang="en-US" dirty="0" smtClean="0"/>
              <a:t>1/3 with L&lt;40m in central hall</a:t>
            </a:r>
          </a:p>
          <a:p>
            <a:pPr marL="92075" indent="-92075">
              <a:buFont typeface="Arial"/>
              <a:buChar char="•"/>
            </a:pPr>
            <a:r>
              <a:rPr lang="en-US" dirty="0" smtClean="0"/>
              <a:t>1/3 with L=70-140m in “100m hall”</a:t>
            </a:r>
          </a:p>
          <a:p>
            <a:pPr marL="92075" indent="-92075">
              <a:buFont typeface="Arial"/>
              <a:buChar char="•"/>
            </a:pPr>
            <a:r>
              <a:rPr lang="en-US" dirty="0" smtClean="0"/>
              <a:t>1/3 with L=180-200m in “200m hall”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1884486" y="2080052"/>
            <a:ext cx="3476069" cy="877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169</Words>
  <Application>Microsoft Macintosh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European Spallation Source ESS 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 Andersen</dc:creator>
  <cp:lastModifiedBy>Ken Andersen</cp:lastModifiedBy>
  <cp:revision>2</cp:revision>
  <dcterms:created xsi:type="dcterms:W3CDTF">2010-11-11T16:00:31Z</dcterms:created>
  <dcterms:modified xsi:type="dcterms:W3CDTF">2010-11-11T17:11:08Z</dcterms:modified>
</cp:coreProperties>
</file>